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5" roundtripDataSignature="AMtx7mgiUO1240sbs8btSUO3JODvbeag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gif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Laws of robotics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4D→ When to use robot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Thumb Rules on the decision of a Robot Uses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Some Special Vehicles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Primitives of robotics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Paradigms of robotics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2" name="Google Shape;122;p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9" name="Google Shape;129;p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p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5" name="Google Shape;145;p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3" name="Google Shape;163;p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0" name="Google Shape;170;p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Small step</a:t>
            </a:r>
            <a:endParaRPr/>
          </a:p>
        </p:txBody>
      </p:sp>
      <p:sp>
        <p:nvSpPr>
          <p:cNvPr id="183" name="Google Shape;183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3" name="Google Shape;73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9" name="Google Shape;189;p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Some standards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Key Idea: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i="1" lang="en">
                <a:solidFill>
                  <a:schemeClr val="dk1"/>
                </a:solidFill>
              </a:rPr>
              <a:t>The robot reacts directly to sensor inputs without explicit planning.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Structure: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No complex world model.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Sensing → Immediate Action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No intermediate "planning" phase.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/>
              <a:t>Example: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The robot detects an obstacle using a proximity sensor.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Key Idea: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i="1" lang="en">
                <a:solidFill>
                  <a:schemeClr val="dk1"/>
                </a:solidFill>
              </a:rPr>
              <a:t>The robot follows a structured process: Sense → Plan → Act.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Structure: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Sense</a:t>
            </a:r>
            <a:r>
              <a:rPr lang="en">
                <a:solidFill>
                  <a:schemeClr val="dk1"/>
                </a:solidFill>
              </a:rPr>
              <a:t>: Collects sensor data.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Plan</a:t>
            </a:r>
            <a:r>
              <a:rPr lang="en">
                <a:solidFill>
                  <a:schemeClr val="dk1"/>
                </a:solidFill>
              </a:rPr>
              <a:t>: Processes the information, creates a model of the world, and decides on an action.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Act</a:t>
            </a:r>
            <a:r>
              <a:rPr lang="en">
                <a:solidFill>
                  <a:schemeClr val="dk1"/>
                </a:solidFill>
              </a:rPr>
              <a:t>: Executes the decision.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chemeClr val="dk1"/>
                </a:solidFill>
              </a:rPr>
              <a:t>Self-driving cars</a:t>
            </a:r>
            <a:r>
              <a:rPr lang="en">
                <a:solidFill>
                  <a:schemeClr val="dk1"/>
                </a:solidFill>
              </a:rPr>
              <a:t> (mapping roads and planning safe routes).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Key Idea: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i="1" lang="en">
                <a:solidFill>
                  <a:schemeClr val="dk1"/>
                </a:solidFill>
              </a:rPr>
              <a:t>Combines fast reactions (reactive) with intelligent planning (hierarchical).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Structure: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chemeClr val="dk1"/>
                </a:solidFill>
              </a:rPr>
              <a:t>Planning Module</a:t>
            </a:r>
            <a:r>
              <a:rPr lang="en">
                <a:solidFill>
                  <a:schemeClr val="dk1"/>
                </a:solidFill>
              </a:rPr>
              <a:t> (deliberative) generates high-level strategies.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chemeClr val="dk1"/>
                </a:solidFill>
              </a:rPr>
              <a:t>Reactive Module</a:t>
            </a:r>
            <a:r>
              <a:rPr lang="en">
                <a:solidFill>
                  <a:schemeClr val="dk1"/>
                </a:solidFill>
              </a:rPr>
              <a:t> quickly responds to environmental changes.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chemeClr val="dk1"/>
                </a:solidFill>
              </a:rPr>
              <a:t>two modules interact</a:t>
            </a:r>
            <a:r>
              <a:rPr lang="en">
                <a:solidFill>
                  <a:schemeClr val="dk1"/>
                </a:solidFill>
              </a:rPr>
              <a:t>, allowing the robot to be both adaptive and intelligent.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/>
              <a:t>Example: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chemeClr val="dk1"/>
                </a:solidFill>
              </a:rPr>
              <a:t>Autonomous drones</a:t>
            </a:r>
            <a:r>
              <a:rPr lang="en">
                <a:solidFill>
                  <a:schemeClr val="dk1"/>
                </a:solidFill>
              </a:rPr>
              <a:t> (using AI to plan paths while adjusting instantly to obstacles)</a:t>
            </a:r>
            <a:endParaRPr/>
          </a:p>
        </p:txBody>
      </p:sp>
      <p:sp>
        <p:nvSpPr>
          <p:cNvPr id="216" name="Google Shape;216;p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3" name="Google Shape;243;p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9" name="Google Shape;249;p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1" name="Google Shape;91;p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6" name="Google Shape;96;p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p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6" name="Google Shape;106;p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1" name="Google Shape;111;p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4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4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1" name="Google Shape;51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4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9" name="Google Shape;59;p4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0" name="Google Shape;60;p4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4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4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3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3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" name="Google Shape;3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3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3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2" name="Google Shape;4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Relationship Id="rId4" Type="http://schemas.openxmlformats.org/officeDocument/2006/relationships/image" Target="../media/image22.jpg"/><Relationship Id="rId5" Type="http://schemas.openxmlformats.org/officeDocument/2006/relationships/image" Target="../media/image6.jpg"/><Relationship Id="rId6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hyperlink" Target="https://youtu.be/cZTCmx6N7Xc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jpg"/><Relationship Id="rId4" Type="http://schemas.openxmlformats.org/officeDocument/2006/relationships/image" Target="../media/image27.jpg"/><Relationship Id="rId5" Type="http://schemas.openxmlformats.org/officeDocument/2006/relationships/image" Target="../media/image13.png"/><Relationship Id="rId6" Type="http://schemas.openxmlformats.org/officeDocument/2006/relationships/image" Target="../media/image9.png"/><Relationship Id="rId7" Type="http://schemas.openxmlformats.org/officeDocument/2006/relationships/image" Target="../media/image2.jpg"/><Relationship Id="rId8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Relationship Id="rId4" Type="http://schemas.openxmlformats.org/officeDocument/2006/relationships/hyperlink" Target="https://youtube.com/shorts/rUTZBJArZdM?si=w3tBJUB2ndznAxcz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jpg"/><Relationship Id="rId4" Type="http://schemas.openxmlformats.org/officeDocument/2006/relationships/image" Target="../media/image24.jpg"/><Relationship Id="rId5" Type="http://schemas.openxmlformats.org/officeDocument/2006/relationships/image" Target="../media/image2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gif"/><Relationship Id="rId4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/>
          <p:nvPr>
            <p:ph type="ctrTitle"/>
          </p:nvPr>
        </p:nvSpPr>
        <p:spPr>
          <a:xfrm>
            <a:off x="311708" y="7338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31313"/>
              <a:buNone/>
            </a:pPr>
            <a:r>
              <a:t/>
            </a:r>
            <a:endParaRPr sz="4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38323"/>
              <a:buNone/>
            </a:pPr>
            <a:r>
              <a:rPr lang="en" sz="4177">
                <a:latin typeface="Times New Roman"/>
                <a:ea typeface="Times New Roman"/>
                <a:cs typeface="Times New Roman"/>
                <a:sym typeface="Times New Roman"/>
              </a:rPr>
              <a:t>Introduction to Robotics</a:t>
            </a:r>
            <a:endParaRPr sz="4177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38323"/>
              <a:buNone/>
            </a:pPr>
            <a:r>
              <a:rPr lang="en" sz="4177">
                <a:latin typeface="Times New Roman"/>
                <a:ea typeface="Times New Roman"/>
                <a:cs typeface="Times New Roman"/>
                <a:sym typeface="Times New Roman"/>
              </a:rPr>
              <a:t>CSE 461</a:t>
            </a:r>
            <a:endParaRPr sz="4177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8" name="Google Shape;6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48405" y="123700"/>
            <a:ext cx="1311550" cy="131152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"/>
          <p:cNvSpPr txBox="1"/>
          <p:nvPr/>
        </p:nvSpPr>
        <p:spPr>
          <a:xfrm>
            <a:off x="311700" y="2834125"/>
            <a:ext cx="8520600" cy="13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Lecture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Chapter 1(Introduction to robotics: basics)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Md Toki Tahmid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Lecturer, Dept. of Computer Science and Engineering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Brac University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6094175" y="4078500"/>
            <a:ext cx="300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Thanks to-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Riad Ahmed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Lecturer, Dept. of Computer Science and Engineering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Brac University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Some Special Vehicles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upload.wikimedia.org/wikipedia/commons/thumb/e/e8/Unmanned_Vehicles_%E2%80%93_the_increasing_challenge_of_autonomy1..tiff/lossy-page1-889px-Unmanned_Vehicles_%E2%80%93_the_increasing_challenge_of_autonomy1..tiff.jpg" id="124" name="Google Shape;124;p11"/>
          <p:cNvPicPr preferRelativeResize="0"/>
          <p:nvPr/>
        </p:nvPicPr>
        <p:blipFill rotWithShape="1">
          <a:blip r:embed="rId3">
            <a:alphaModFix/>
          </a:blip>
          <a:srcRect b="12782" l="10089" r="1710" t="1944"/>
          <a:stretch/>
        </p:blipFill>
        <p:spPr>
          <a:xfrm>
            <a:off x="1859847" y="1987825"/>
            <a:ext cx="5424325" cy="240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Uncrewed Vehicle</a:t>
            </a:r>
            <a:endParaRPr/>
          </a:p>
        </p:txBody>
      </p:sp>
      <p:sp>
        <p:nvSpPr>
          <p:cNvPr id="126" name="Google Shape;126;p11"/>
          <p:cNvSpPr txBox="1"/>
          <p:nvPr/>
        </p:nvSpPr>
        <p:spPr>
          <a:xfrm>
            <a:off x="801800" y="1134600"/>
            <a:ext cx="747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uncrewed vehicle, also known as an </a:t>
            </a:r>
            <a:r>
              <a:rPr b="0" i="0" lang="en" sz="1400" u="none" cap="none" strike="noStrike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unmanned vehicle</a:t>
            </a:r>
            <a:r>
              <a:rPr b="0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or an </a:t>
            </a:r>
            <a:r>
              <a:rPr b="0" i="0" lang="en" sz="1400" u="none" cap="none" strike="noStrike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autonomous vehicle</a:t>
            </a:r>
            <a:r>
              <a:rPr b="0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refers to a vehicle that operates </a:t>
            </a:r>
            <a:r>
              <a:rPr b="0" i="0" lang="en" sz="1400" u="none" cap="none" strike="noStrike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without human presence onboard</a:t>
            </a:r>
            <a:r>
              <a:rPr b="0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2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4285"/>
              <a:buNone/>
            </a:pPr>
            <a:r>
              <a:rPr lang="en"/>
              <a:t>Remote control vehicle (RC)</a:t>
            </a:r>
            <a:endParaRPr/>
          </a:p>
        </p:txBody>
      </p:sp>
      <p:pic>
        <p:nvPicPr>
          <p:cNvPr descr="https://upload.wikimedia.org/wikipedia/commons/f/f5/Explosieven_Opruimingsdienst.jpg" id="132" name="Google Shape;13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0676" y="937330"/>
            <a:ext cx="2743202" cy="17403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pload.wikimedia.org/wikipedia/commons/thumb/4/41/DJI_Phantom_2_Vision%2B_V3_hovering_over_Weissfluhjoch_%28cropped%29.jpg/1920px-DJI_Phantom_2_Vision%2B_V3_hovering_over_Weissfluhjoch_%28cropped%29.jpg" id="133" name="Google Shape;133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53499" y="943246"/>
            <a:ext cx="2743200" cy="17287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unar Pioneer: CHONDROBOT-2 - A simple, efficient semit-autonomous  tele-robotic lunar excavator" id="134" name="Google Shape;134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6154" y="2738979"/>
            <a:ext cx="2661143" cy="23353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ac University ranks 3rd globally in URC2020 competition" id="135" name="Google Shape;135;p12"/>
          <p:cNvPicPr preferRelativeResize="0"/>
          <p:nvPr/>
        </p:nvPicPr>
        <p:blipFill rotWithShape="1">
          <a:blip r:embed="rId6">
            <a:alphaModFix/>
          </a:blip>
          <a:srcRect b="27026" l="26994" r="38311" t="18393"/>
          <a:stretch/>
        </p:blipFill>
        <p:spPr>
          <a:xfrm>
            <a:off x="5376322" y="2698462"/>
            <a:ext cx="2973935" cy="2339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4285"/>
              <a:buNone/>
            </a:pPr>
            <a:r>
              <a:rPr lang="en"/>
              <a:t>Unmanned ground vehicle (UGV)</a:t>
            </a:r>
            <a:endParaRPr/>
          </a:p>
        </p:txBody>
      </p:sp>
      <p:pic>
        <p:nvPicPr>
          <p:cNvPr id="141" name="Google Shape;14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9388" y="1226531"/>
            <a:ext cx="5838918" cy="32844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3"/>
          <p:cNvSpPr txBox="1"/>
          <p:nvPr/>
        </p:nvSpPr>
        <p:spPr>
          <a:xfrm>
            <a:off x="3179461" y="4641300"/>
            <a:ext cx="49134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https://youtu.be/cZTCmx6N7Xc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1427"/>
              <a:buNone/>
            </a:pPr>
            <a:r>
              <a:rPr lang="en"/>
              <a:t>Unmanned aerial vehicle (UAV)</a:t>
            </a:r>
            <a:br>
              <a:rPr lang="en"/>
            </a:br>
            <a:endParaRPr/>
          </a:p>
        </p:txBody>
      </p:sp>
      <p:pic>
        <p:nvPicPr>
          <p:cNvPr descr="https://upload.wikimedia.org/wikipedia/commons/thumb/1/12/MQ-9_Reaper_UAV_%28cropped%29.jpg/1280px-MQ-9_Reaper_UAV_%28cropped%29.jpg" id="148" name="Google Shape;14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841" y="935915"/>
            <a:ext cx="3970960" cy="26090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pload.wikimedia.org/wikipedia/commons/thumb/0/0d/Wing_Loong_II_side_view.jpg/1280px-Wing_Loong_II_side_view.jpg" id="149" name="Google Shape;149;p14"/>
          <p:cNvPicPr preferRelativeResize="0"/>
          <p:nvPr/>
        </p:nvPicPr>
        <p:blipFill rotWithShape="1">
          <a:blip r:embed="rId4">
            <a:alphaModFix/>
          </a:blip>
          <a:srcRect b="29848" l="0" r="0" t="27686"/>
          <a:stretch/>
        </p:blipFill>
        <p:spPr>
          <a:xfrm>
            <a:off x="3657600" y="3639493"/>
            <a:ext cx="5486400" cy="13104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Miniature UAV" id="150" name="Google Shape;150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33763" y="1052466"/>
            <a:ext cx="4114800" cy="27477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Delivery drone" id="151" name="Google Shape;151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20177" y="1826537"/>
            <a:ext cx="4114800" cy="2057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micro air vehicle" id="152" name="Google Shape;152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876549" y="2140886"/>
            <a:ext cx="28575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007226" y="2526482"/>
            <a:ext cx="3007519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4"/>
          <p:cNvSpPr/>
          <p:nvPr/>
        </p:nvSpPr>
        <p:spPr>
          <a:xfrm>
            <a:off x="212757" y="3878224"/>
            <a:ext cx="457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Unmanned combat aerial vehicle (UCAV)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Miniature UAV (SUAV)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Delivery drone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 air vehicle (MAV)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Target drone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4285"/>
              <a:buNone/>
            </a:pPr>
            <a:r>
              <a:rPr lang="en"/>
              <a:t>Unmanned surface vehicle (USV)</a:t>
            </a:r>
            <a:endParaRPr/>
          </a:p>
        </p:txBody>
      </p:sp>
      <p:pic>
        <p:nvPicPr>
          <p:cNvPr descr="https://upload.wikimedia.org/wikipedia/commons/thumb/9/95/Tidal_Thames_Trials_For_Defence%27s_New_Maritime_Testbed_-_Mon_5_Sep_2016_MOD_45161908.jpg/1920px-Tidal_Thames_Trials_For_Defence%27s_New_Maritime_Testbed_-_Mon_5_Sep_2016_MOD_45161908.jpg" id="160" name="Google Shape;16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7713" y="1661913"/>
            <a:ext cx="6110539" cy="2772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1427"/>
              <a:buNone/>
            </a:pPr>
            <a:r>
              <a:rPr lang="en"/>
              <a:t>Remotely operated underwater vehicle (ROUV)</a:t>
            </a:r>
            <a:endParaRPr/>
          </a:p>
        </p:txBody>
      </p:sp>
      <p:pic>
        <p:nvPicPr>
          <p:cNvPr descr="https://upload.wikimedia.org/wikipedia/commons/thumb/9/99/ROV_working_on_a_subsea_structure.jpg/1280px-ROV_working_on_a_subsea_structure.jpg" id="166" name="Google Shape;16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4952" y="1189391"/>
            <a:ext cx="4799354" cy="359951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6"/>
          <p:cNvSpPr txBox="1"/>
          <p:nvPr/>
        </p:nvSpPr>
        <p:spPr>
          <a:xfrm>
            <a:off x="2283275" y="4788900"/>
            <a:ext cx="609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https://youtube.com/shorts/rUTZBJArZdM?si=w3tBJUB2ndznAxcz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1427"/>
              <a:buNone/>
            </a:pPr>
            <a:r>
              <a:rPr lang="en"/>
              <a:t>Autonomous underwater vehicle (AUV)</a:t>
            </a:r>
            <a:endParaRPr/>
          </a:p>
        </p:txBody>
      </p:sp>
      <p:pic>
        <p:nvPicPr>
          <p:cNvPr descr="Image result for autonomous underwater vehicle" id="173" name="Google Shape;173;p17"/>
          <p:cNvPicPr preferRelativeResize="0"/>
          <p:nvPr/>
        </p:nvPicPr>
        <p:blipFill rotWithShape="1">
          <a:blip r:embed="rId3">
            <a:alphaModFix/>
          </a:blip>
          <a:srcRect b="15070" l="0" r="0" t="18040"/>
          <a:stretch/>
        </p:blipFill>
        <p:spPr>
          <a:xfrm>
            <a:off x="1232937" y="1130853"/>
            <a:ext cx="6580205" cy="18567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ACU DUBURI performance testing - YouTube" id="174" name="Google Shape;174;p17"/>
          <p:cNvPicPr preferRelativeResize="0"/>
          <p:nvPr/>
        </p:nvPicPr>
        <p:blipFill rotWithShape="1">
          <a:blip r:embed="rId4">
            <a:alphaModFix/>
          </a:blip>
          <a:srcRect b="23603" l="34121" r="34124" t="17828"/>
          <a:stretch/>
        </p:blipFill>
        <p:spPr>
          <a:xfrm>
            <a:off x="5432078" y="3147135"/>
            <a:ext cx="2308115" cy="1796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bracu duburi" id="175" name="Google Shape;175;p17"/>
          <p:cNvPicPr preferRelativeResize="0"/>
          <p:nvPr/>
        </p:nvPicPr>
        <p:blipFill rotWithShape="1">
          <a:blip r:embed="rId5">
            <a:alphaModFix/>
          </a:blip>
          <a:srcRect b="25076" l="33764" r="19560" t="21152"/>
          <a:stretch/>
        </p:blipFill>
        <p:spPr>
          <a:xfrm>
            <a:off x="1276540" y="3123446"/>
            <a:ext cx="3521797" cy="1901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6200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27.jpg" id="185" name="Google Shape;185;p19"/>
          <p:cNvPicPr preferRelativeResize="0"/>
          <p:nvPr/>
        </p:nvPicPr>
        <p:blipFill rotWithShape="1">
          <a:blip r:embed="rId3">
            <a:alphaModFix/>
          </a:blip>
          <a:srcRect b="22376" l="3466" r="6035" t="23364"/>
          <a:stretch/>
        </p:blipFill>
        <p:spPr>
          <a:xfrm>
            <a:off x="516046" y="1507401"/>
            <a:ext cx="8274869" cy="279073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9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4285"/>
              <a:buNone/>
            </a:pPr>
            <a:r>
              <a:rPr lang="en"/>
              <a:t>Three primitives of robotics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Law of Robotics</a:t>
            </a:r>
            <a:endParaRPr/>
          </a:p>
        </p:txBody>
      </p:sp>
      <p:sp>
        <p:nvSpPr>
          <p:cNvPr id="76" name="Google Shape;76;p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A robot </a:t>
            </a:r>
            <a:r>
              <a:rPr b="1" lang="en" sz="20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must not harm human being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nor through in action allow one to come to harm.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A robot must </a:t>
            </a:r>
            <a:r>
              <a:rPr b="1" lang="en" sz="20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always obey human beings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unless that is in conflict with the first law.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A robot must </a:t>
            </a:r>
            <a:r>
              <a:rPr b="1" lang="en" sz="20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protect from harm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unless that is in conflict with the first two laws.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A robot always should </a:t>
            </a:r>
            <a:r>
              <a:rPr b="1" lang="en" sz="20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have a kill switch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77" name="Google Shape;77;p2"/>
          <p:cNvSpPr txBox="1"/>
          <p:nvPr/>
        </p:nvSpPr>
        <p:spPr>
          <a:xfrm>
            <a:off x="0" y="2040625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idx="12" type="sldNum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20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AI Primitives within an Agent</a:t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>
            <a:off x="914400" y="1371600"/>
            <a:ext cx="1828800" cy="971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0"/>
          <p:cNvSpPr/>
          <p:nvPr/>
        </p:nvSpPr>
        <p:spPr>
          <a:xfrm>
            <a:off x="3657600" y="1371600"/>
            <a:ext cx="1828800" cy="971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6400800" y="1371600"/>
            <a:ext cx="1828800" cy="971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Wide downward diagonal" id="196" name="Google Shape;196;p20"/>
          <p:cNvSpPr/>
          <p:nvPr/>
        </p:nvSpPr>
        <p:spPr>
          <a:xfrm>
            <a:off x="3657600" y="3143250"/>
            <a:ext cx="1828800" cy="97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LEARN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Paradigms of Robotics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>
            <p:ph type="title"/>
          </p:nvPr>
        </p:nvSpPr>
        <p:spPr>
          <a:xfrm>
            <a:off x="311700" y="319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Reactive Paradigm </a:t>
            </a:r>
            <a:endParaRPr/>
          </a:p>
        </p:txBody>
      </p:sp>
      <p:pic>
        <p:nvPicPr>
          <p:cNvPr id="207" name="Google Shape;207;p22" title="figure modified from [RM]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7603" y="2189188"/>
            <a:ext cx="4208800" cy="282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67000" y="760455"/>
            <a:ext cx="38100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0625" y="82375"/>
            <a:ext cx="6418951" cy="481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idx="12" type="sldNum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24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600"/>
              <a:t>Hybrid deliberative/reactive paradigm</a:t>
            </a:r>
            <a:endParaRPr sz="3600"/>
          </a:p>
        </p:txBody>
      </p:sp>
      <p:grpSp>
        <p:nvGrpSpPr>
          <p:cNvPr id="220" name="Google Shape;220;p24"/>
          <p:cNvGrpSpPr/>
          <p:nvPr/>
        </p:nvGrpSpPr>
        <p:grpSpPr>
          <a:xfrm>
            <a:off x="1828800" y="971550"/>
            <a:ext cx="5989874" cy="2946996"/>
            <a:chOff x="1152" y="816"/>
            <a:chExt cx="3773" cy="2475"/>
          </a:xfrm>
        </p:grpSpPr>
        <p:grpSp>
          <p:nvGrpSpPr>
            <p:cNvPr id="221" name="Google Shape;221;p24"/>
            <p:cNvGrpSpPr/>
            <p:nvPr/>
          </p:nvGrpSpPr>
          <p:grpSpPr>
            <a:xfrm>
              <a:off x="1152" y="2024"/>
              <a:ext cx="3389" cy="931"/>
              <a:chOff x="1152" y="2024"/>
              <a:chExt cx="3389" cy="931"/>
            </a:xfrm>
          </p:grpSpPr>
          <p:sp>
            <p:nvSpPr>
              <p:cNvPr id="222" name="Google Shape;222;p24"/>
              <p:cNvSpPr/>
              <p:nvPr/>
            </p:nvSpPr>
            <p:spPr>
              <a:xfrm>
                <a:off x="1152" y="2024"/>
                <a:ext cx="3300" cy="9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dot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grpSp>
            <p:nvGrpSpPr>
              <p:cNvPr id="223" name="Google Shape;223;p24"/>
              <p:cNvGrpSpPr/>
              <p:nvPr/>
            </p:nvGrpSpPr>
            <p:grpSpPr>
              <a:xfrm>
                <a:off x="1248" y="2086"/>
                <a:ext cx="3293" cy="869"/>
                <a:chOff x="1132" y="1262"/>
                <a:chExt cx="2273" cy="600"/>
              </a:xfrm>
            </p:grpSpPr>
            <p:sp>
              <p:nvSpPr>
                <p:cNvPr id="224" name="Google Shape;224;p24"/>
                <p:cNvSpPr/>
                <p:nvPr/>
              </p:nvSpPr>
              <p:spPr>
                <a:xfrm>
                  <a:off x="2505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ACT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24"/>
                <p:cNvSpPr/>
                <p:nvPr/>
              </p:nvSpPr>
              <p:spPr>
                <a:xfrm>
                  <a:off x="1132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SENSE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226" name="Google Shape;226;p24"/>
                <p:cNvCxnSpPr/>
                <p:nvPr/>
              </p:nvCxnSpPr>
              <p:spPr>
                <a:xfrm>
                  <a:off x="1970" y="1501"/>
                  <a:ext cx="600" cy="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000000"/>
                  </a:solidFill>
                  <a:prstDash val="solid"/>
                  <a:round/>
                  <a:headEnd len="med" w="med" type="triangle"/>
                  <a:tailEnd len="med" w="med" type="triangle"/>
                </a:ln>
              </p:spPr>
            </p:cxnSp>
          </p:grpSp>
        </p:grpSp>
        <p:sp>
          <p:nvSpPr>
            <p:cNvPr id="227" name="Google Shape;227;p24"/>
            <p:cNvSpPr/>
            <p:nvPr/>
          </p:nvSpPr>
          <p:spPr>
            <a:xfrm>
              <a:off x="2256" y="816"/>
              <a:ext cx="1200" cy="600"/>
            </a:xfrm>
            <a:prstGeom prst="rect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6025" lIns="92075" spcFirstLastPara="1" rIns="92075" wrap="square" tIns="460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" sz="3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PLAN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8" name="Google Shape;228;p24"/>
            <p:cNvCxnSpPr/>
            <p:nvPr/>
          </p:nvCxnSpPr>
          <p:spPr>
            <a:xfrm>
              <a:off x="2832" y="1584"/>
              <a:ext cx="0" cy="30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grpSp>
          <p:nvGrpSpPr>
            <p:cNvPr id="229" name="Google Shape;229;p24"/>
            <p:cNvGrpSpPr/>
            <p:nvPr/>
          </p:nvGrpSpPr>
          <p:grpSpPr>
            <a:xfrm>
              <a:off x="1344" y="2216"/>
              <a:ext cx="3389" cy="931"/>
              <a:chOff x="1152" y="2024"/>
              <a:chExt cx="3389" cy="931"/>
            </a:xfrm>
          </p:grpSpPr>
          <p:sp>
            <p:nvSpPr>
              <p:cNvPr id="230" name="Google Shape;230;p24"/>
              <p:cNvSpPr/>
              <p:nvPr/>
            </p:nvSpPr>
            <p:spPr>
              <a:xfrm>
                <a:off x="1152" y="2024"/>
                <a:ext cx="3300" cy="9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dot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grpSp>
            <p:nvGrpSpPr>
              <p:cNvPr id="231" name="Google Shape;231;p24"/>
              <p:cNvGrpSpPr/>
              <p:nvPr/>
            </p:nvGrpSpPr>
            <p:grpSpPr>
              <a:xfrm>
                <a:off x="1248" y="2086"/>
                <a:ext cx="3293" cy="869"/>
                <a:chOff x="1132" y="1262"/>
                <a:chExt cx="2273" cy="600"/>
              </a:xfrm>
            </p:grpSpPr>
            <p:sp>
              <p:nvSpPr>
                <p:cNvPr id="232" name="Google Shape;232;p24"/>
                <p:cNvSpPr/>
                <p:nvPr/>
              </p:nvSpPr>
              <p:spPr>
                <a:xfrm>
                  <a:off x="2505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ACT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3" name="Google Shape;233;p24"/>
                <p:cNvSpPr/>
                <p:nvPr/>
              </p:nvSpPr>
              <p:spPr>
                <a:xfrm>
                  <a:off x="1132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SENSE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234" name="Google Shape;234;p24"/>
                <p:cNvCxnSpPr/>
                <p:nvPr/>
              </p:nvCxnSpPr>
              <p:spPr>
                <a:xfrm>
                  <a:off x="1970" y="1501"/>
                  <a:ext cx="600" cy="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000000"/>
                  </a:solidFill>
                  <a:prstDash val="solid"/>
                  <a:round/>
                  <a:headEnd len="med" w="med" type="triangle"/>
                  <a:tailEnd len="med" w="med" type="triangle"/>
                </a:ln>
              </p:spPr>
            </p:cxnSp>
          </p:grpSp>
        </p:grpSp>
        <p:grpSp>
          <p:nvGrpSpPr>
            <p:cNvPr id="235" name="Google Shape;235;p24"/>
            <p:cNvGrpSpPr/>
            <p:nvPr/>
          </p:nvGrpSpPr>
          <p:grpSpPr>
            <a:xfrm>
              <a:off x="1536" y="2360"/>
              <a:ext cx="3389" cy="931"/>
              <a:chOff x="1152" y="2024"/>
              <a:chExt cx="3389" cy="931"/>
            </a:xfrm>
          </p:grpSpPr>
          <p:sp>
            <p:nvSpPr>
              <p:cNvPr id="236" name="Google Shape;236;p24"/>
              <p:cNvSpPr/>
              <p:nvPr/>
            </p:nvSpPr>
            <p:spPr>
              <a:xfrm>
                <a:off x="1152" y="2024"/>
                <a:ext cx="3300" cy="9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dot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grpSp>
            <p:nvGrpSpPr>
              <p:cNvPr id="237" name="Google Shape;237;p24"/>
              <p:cNvGrpSpPr/>
              <p:nvPr/>
            </p:nvGrpSpPr>
            <p:grpSpPr>
              <a:xfrm>
                <a:off x="1248" y="2086"/>
                <a:ext cx="3293" cy="869"/>
                <a:chOff x="1132" y="1262"/>
                <a:chExt cx="2273" cy="600"/>
              </a:xfrm>
            </p:grpSpPr>
            <p:sp>
              <p:nvSpPr>
                <p:cNvPr id="238" name="Google Shape;238;p24"/>
                <p:cNvSpPr/>
                <p:nvPr/>
              </p:nvSpPr>
              <p:spPr>
                <a:xfrm>
                  <a:off x="2505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ACT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9" name="Google Shape;239;p24"/>
                <p:cNvSpPr/>
                <p:nvPr/>
              </p:nvSpPr>
              <p:spPr>
                <a:xfrm>
                  <a:off x="1132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SENSE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240" name="Google Shape;240;p24"/>
                <p:cNvCxnSpPr/>
                <p:nvPr/>
              </p:nvCxnSpPr>
              <p:spPr>
                <a:xfrm>
                  <a:off x="1970" y="1501"/>
                  <a:ext cx="600" cy="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000000"/>
                  </a:solidFill>
                  <a:prstDash val="solid"/>
                  <a:round/>
                  <a:headEnd len="med" w="med" type="triangle"/>
                  <a:tailEnd len="med" w="med" type="triangle"/>
                </a:ln>
              </p:spPr>
            </p:cxnSp>
          </p:grp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Advantages</a:t>
            </a:r>
            <a:endParaRPr/>
          </a:p>
        </p:txBody>
      </p:sp>
      <p:sp>
        <p:nvSpPr>
          <p:cNvPr id="246" name="Google Shape;246;p25"/>
          <p:cNvSpPr txBox="1"/>
          <p:nvPr>
            <p:ph idx="1" type="body"/>
          </p:nvPr>
        </p:nvSpPr>
        <p:spPr>
          <a:xfrm>
            <a:off x="457200" y="900113"/>
            <a:ext cx="8229600" cy="25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Asynchronous processing technique allows to function Independently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Planner can slowly compute next goal while robot can perform reactive task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First reactive updates then global panner for planning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Good software Modularity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Local and Global Model</a:t>
            </a:r>
            <a:endParaRPr/>
          </a:p>
        </p:txBody>
      </p:sp>
      <p:sp>
        <p:nvSpPr>
          <p:cNvPr id="252" name="Google Shape;252;p26"/>
          <p:cNvSpPr txBox="1"/>
          <p:nvPr>
            <p:ph idx="1" type="body"/>
          </p:nvPr>
        </p:nvSpPr>
        <p:spPr>
          <a:xfrm>
            <a:off x="457200" y="900113"/>
            <a:ext cx="8229600" cy="25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Reactive for Local control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Deliberative for Global control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However; Robot behavioral management requires to know its current mission, state and environment beside path-planning, map-making,  monitoring etc. So, both local and global models are required to be considered for a robot performance.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2975" y="-5"/>
            <a:ext cx="725805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Next Class</a:t>
            </a:r>
            <a:endParaRPr/>
          </a:p>
        </p:txBody>
      </p:sp>
      <p:sp>
        <p:nvSpPr>
          <p:cNvPr id="263" name="Google Shape;263;p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>
                <a:solidFill>
                  <a:schemeClr val="dk1"/>
                </a:solidFill>
              </a:rPr>
              <a:t>Subsystem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0209" y="152400"/>
            <a:ext cx="5984945" cy="4838698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3"/>
          <p:cNvSpPr txBox="1"/>
          <p:nvPr/>
        </p:nvSpPr>
        <p:spPr>
          <a:xfrm>
            <a:off x="0" y="2040625"/>
            <a:ext cx="34692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Will robots make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people Jobless 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Uses of robots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4D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5.jpg" id="93" name="Google Shape;9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7.jpg" id="98" name="Google Shape;9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9.jpg" id="103" name="Google Shape;10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10.jpg" id="108" name="Google Shape;10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"/>
              <a:t>Thumb Rules on the decision of a Robot Uses</a:t>
            </a:r>
            <a:endParaRPr/>
          </a:p>
        </p:txBody>
      </p:sp>
      <p:sp>
        <p:nvSpPr>
          <p:cNvPr id="114" name="Google Shape;114;p9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9188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Char char="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first rule to consider, what is known as the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Four D of Robotics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, i.e. is the task dirty, dull, dangerous, or difficult? If so, a human will probably not be able to do the job efficiently. Therefore, the job is appropriate for automation or for robotic labor.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188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Char char="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second rule is that a robot may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not leave a human jobless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. Robotics and automation must serve to make our lives more enjoyable, not miserable.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188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Char char="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third rule involves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asking whether you can find people who are willing to do the job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. If not, the job is a candidate for automation and Robotics.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188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Char char="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four rule of thumb is that the use of robots or automation must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make short-term and long-term economic sense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